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  <p:sldMasterId id="2147483688" r:id="rId2"/>
  </p:sldMasterIdLst>
  <p:sldIdLst>
    <p:sldId id="256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8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50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02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350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23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652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926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042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745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16795" y="1931779"/>
            <a:ext cx="8572500" cy="137576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lang="en-US" sz="1600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Qualcomm Office Regular" pitchFamily="34" charset="0"/>
                <a:ea typeface="+mn-ea"/>
                <a:cs typeface="Arial" pitchFamily="34" charset="0"/>
              </a:defRPr>
            </a:lvl4pPr>
            <a:lvl5pPr marL="1200150" indent="-260604">
              <a:buFont typeface="Qualcomm Office Regular" pitchFamily="34" charset="0"/>
              <a:buChar char="−"/>
              <a:defRPr/>
            </a:lvl5pPr>
            <a:lvl6pPr marL="1628775" indent="0">
              <a:buNone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12655" y="740540"/>
            <a:ext cx="8574733" cy="484748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3"/>
          </p:nvPr>
        </p:nvSpPr>
        <p:spPr>
          <a:xfrm>
            <a:off x="212655" y="1426466"/>
            <a:ext cx="8574733" cy="350865"/>
          </a:xfrm>
        </p:spPr>
        <p:txBody>
          <a:bodyPr tIns="0" bIns="0" anchor="t"/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FontTx/>
              <a:buNone/>
              <a:defRPr lang="en-US" sz="2400" b="0" kern="1200" dirty="0" smtClean="0">
                <a:solidFill>
                  <a:schemeClr val="bg2"/>
                </a:solidFill>
                <a:latin typeface="Qualcomm Office Regular" pitchFamily="34" charset="0"/>
                <a:ea typeface="+mn-ea"/>
                <a:cs typeface="Arial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77773" y="504825"/>
            <a:ext cx="8588453" cy="0"/>
          </a:xfrm>
          <a:prstGeom prst="line">
            <a:avLst/>
          </a:prstGeom>
          <a:ln w="47625">
            <a:gradFill flip="none" rotWithShape="1">
              <a:gsLst>
                <a:gs pos="100000">
                  <a:srgbClr val="004274"/>
                </a:gs>
                <a:gs pos="0">
                  <a:srgbClr val="008E95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85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7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431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992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49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65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743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9514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0408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73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215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72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43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441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16795" y="1931779"/>
            <a:ext cx="8572500" cy="137576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lang="en-US" sz="1600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Qualcomm Office Regular" pitchFamily="34" charset="0"/>
                <a:ea typeface="+mn-ea"/>
                <a:cs typeface="Arial" pitchFamily="34" charset="0"/>
              </a:defRPr>
            </a:lvl4pPr>
            <a:lvl5pPr marL="1200150" indent="-260604">
              <a:buFont typeface="Qualcomm Office Regular" pitchFamily="34" charset="0"/>
              <a:buChar char="−"/>
              <a:defRPr/>
            </a:lvl5pPr>
            <a:lvl6pPr marL="1628775" indent="0">
              <a:buNone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12655" y="740540"/>
            <a:ext cx="8574733" cy="484748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3"/>
          </p:nvPr>
        </p:nvSpPr>
        <p:spPr>
          <a:xfrm>
            <a:off x="212655" y="1426466"/>
            <a:ext cx="8574733" cy="350865"/>
          </a:xfrm>
        </p:spPr>
        <p:txBody>
          <a:bodyPr tIns="0" bIns="0" anchor="t"/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FontTx/>
              <a:buNone/>
              <a:defRPr lang="en-US" sz="2400" b="0" kern="1200" dirty="0" smtClean="0">
                <a:solidFill>
                  <a:schemeClr val="bg2"/>
                </a:solidFill>
                <a:latin typeface="Qualcomm Office Regular" pitchFamily="34" charset="0"/>
                <a:ea typeface="+mn-ea"/>
                <a:cs typeface="Arial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77773" y="504825"/>
            <a:ext cx="8588453" cy="0"/>
          </a:xfrm>
          <a:prstGeom prst="line">
            <a:avLst/>
          </a:prstGeom>
          <a:ln w="47625">
            <a:gradFill flip="none" rotWithShape="1">
              <a:gsLst>
                <a:gs pos="100000">
                  <a:srgbClr val="004274"/>
                </a:gs>
                <a:gs pos="0">
                  <a:srgbClr val="008E95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97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21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1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721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74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9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36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163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7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0.xml"/><Relationship Id="rId6" Type="http://schemas.openxmlformats.org/officeDocument/2006/relationships/hyperlink" Target="http://twilioinc.wpengine.com/2015/03/how-my-dog-sends-selfies.html" TargetMode="External"/><Relationship Id="rId5" Type="http://schemas.openxmlformats.org/officeDocument/2006/relationships/hyperlink" Target="http://twilioinc.wpengine.com/2015/02/send-sms-and-mms-from-your-arduino-yun.html" TargetMode="External"/><Relationship Id="rId4" Type="http://schemas.openxmlformats.org/officeDocument/2006/relationships/hyperlink" Target="http://twilioinc.wpengine.com/2015/02/arduino-powered-photobooth-arduino-yun-a-webcam-and-dropbox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instructables.com/id/20-Unbelievable-Arduino-Projects/" TargetMode="Externa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Circuits and Code:</a:t>
            </a:r>
            <a:br>
              <a:rPr lang="en-US" dirty="0"/>
            </a:br>
            <a:r>
              <a:rPr lang="en-US" dirty="0"/>
              <a:t>FUN with </a:t>
            </a:r>
            <a:r>
              <a:rPr lang="en-US" dirty="0">
                <a:solidFill>
                  <a:schemeClr val="tx2"/>
                </a:solidFill>
              </a:rPr>
              <a:t>Arduino!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Natalia Baklitskaya</a:t>
            </a:r>
          </a:p>
          <a:p>
            <a:r>
              <a:rPr lang="en-US" i="1" dirty="0">
                <a:solidFill>
                  <a:schemeClr val="accent2"/>
                </a:solidFill>
              </a:rPr>
              <a:t>Natalia.Baklitskaya@gmail.com</a:t>
            </a:r>
          </a:p>
        </p:txBody>
      </p:sp>
    </p:spTree>
    <p:extLst>
      <p:ext uri="{BB962C8B-B14F-4D97-AF65-F5344CB8AC3E}">
        <p14:creationId xmlns:p14="http://schemas.microsoft.com/office/powerpoint/2010/main" val="21527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655" y="728999"/>
            <a:ext cx="8574733" cy="507831"/>
          </a:xfrm>
        </p:spPr>
        <p:txBody>
          <a:bodyPr/>
          <a:lstStyle/>
          <a:p>
            <a:r>
              <a:rPr lang="en-US" dirty="0"/>
              <a:t>But what about Robots and </a:t>
            </a:r>
            <a:r>
              <a:rPr lang="en-US" dirty="0" err="1"/>
              <a:t>IoT</a:t>
            </a:r>
            <a:r>
              <a:rPr lang="en-US" dirty="0"/>
              <a:t>?</a:t>
            </a:r>
          </a:p>
        </p:txBody>
      </p:sp>
      <p:pic>
        <p:nvPicPr>
          <p:cNvPr id="2050" name="Picture 2" descr="http://media.apcmag.com/wp-content/uploads/sites/20/2013/05/apcnews2012masterclass_arduino_rolly_thumb_mainImage1.jpg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834231"/>
            <a:ext cx="3541782" cy="265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duino Yun Hard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449" y="1834231"/>
            <a:ext cx="3539826" cy="265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3285" y="4845304"/>
            <a:ext cx="72854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“..Once you’ve finished this tutorial, you may want to put your newly acquired skills to use by:</a:t>
            </a:r>
          </a:p>
          <a:p>
            <a:r>
              <a:rPr lang="en-US" dirty="0">
                <a:hlinkClick r:id="rId4" tooltip="Build a Photobooth with an Arduino Yun, a Webcam and Dropbox"/>
              </a:rPr>
              <a:t>Building an Arduino Yun powered photo booth</a:t>
            </a:r>
            <a:endParaRPr lang="en-US" dirty="0"/>
          </a:p>
          <a:p>
            <a:r>
              <a:rPr lang="en-US" dirty="0">
                <a:hlinkClick r:id="rId5" tooltip="Send SMS And MMS From Your Arduino Yun"/>
              </a:rPr>
              <a:t>Sending SMS and MMS from your Arduino Yun</a:t>
            </a:r>
            <a:endParaRPr lang="en-US" dirty="0"/>
          </a:p>
          <a:p>
            <a:r>
              <a:rPr lang="en-US" dirty="0">
                <a:hlinkClick r:id="rId6" tooltip="Teach Your Dog to Send Selfies with the Arduino Yun"/>
              </a:rPr>
              <a:t>Teaching your dog to send you selfies with the Arduino Yun</a:t>
            </a:r>
            <a:r>
              <a:rPr lang="en-US" dirty="0"/>
              <a:t> “</a:t>
            </a:r>
          </a:p>
        </p:txBody>
      </p:sp>
    </p:spTree>
    <p:extLst>
      <p:ext uri="{BB962C8B-B14F-4D97-AF65-F5344CB8AC3E}">
        <p14:creationId xmlns:p14="http://schemas.microsoft.com/office/powerpoint/2010/main" val="158370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6795" y="1346988"/>
            <a:ext cx="8572500" cy="2045175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Voltage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 is the difference in charge between two points.</a:t>
            </a:r>
          </a:p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Current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 is the rate at which charge is flowing.</a:t>
            </a:r>
          </a:p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Resistance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 is a material’s tendency to resist the flow of charge (current).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V = I * 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655" y="731531"/>
            <a:ext cx="8574733" cy="502766"/>
          </a:xfrm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Voltage, Current, Resistance</a:t>
            </a:r>
          </a:p>
        </p:txBody>
      </p:sp>
      <p:pic>
        <p:nvPicPr>
          <p:cNvPr id="8194" name="Picture 2" descr="Voltage is like the pressure created by the wat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84" y="3297041"/>
            <a:ext cx="2409056" cy="241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hese two tanks create different pressur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134" y="3418604"/>
            <a:ext cx="2166536" cy="217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The narrow pipe resists the flow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166" y="3333769"/>
            <a:ext cx="1858780" cy="185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648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655" y="731531"/>
            <a:ext cx="8574733" cy="502766"/>
          </a:xfrm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Breadboard Pins</a:t>
            </a:r>
          </a:p>
        </p:txBody>
      </p:sp>
      <p:pic>
        <p:nvPicPr>
          <p:cNvPr id="3074" name="Picture 2" descr="https://cdn.tutsplus.com/mac/uploads/2013/10/horizontal-row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95" y="1357808"/>
            <a:ext cx="42957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.tutsplus.com/mac/uploads/2013/10/horizontal-with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879" y="1357808"/>
            <a:ext cx="3476625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tutsplus.com/mac/uploads/2013/10/verticalpow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10" y="3878884"/>
            <a:ext cx="343852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owerjump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879" y="4564683"/>
            <a:ext cx="3457575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207360" y="6389373"/>
            <a:ext cx="2309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http://computers.tutsplus.com/</a:t>
            </a:r>
          </a:p>
        </p:txBody>
      </p:sp>
    </p:spTree>
    <p:extLst>
      <p:ext uri="{BB962C8B-B14F-4D97-AF65-F5344CB8AC3E}">
        <p14:creationId xmlns:p14="http://schemas.microsoft.com/office/powerpoint/2010/main" val="320342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655" y="731531"/>
            <a:ext cx="8574733" cy="502766"/>
          </a:xfrm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Resistor Color Codes</a:t>
            </a:r>
          </a:p>
        </p:txBody>
      </p:sp>
      <p:pic>
        <p:nvPicPr>
          <p:cNvPr id="4098" name="Picture 2" descr="http://www.digikey.com/~/media/Images/Marketing/Resources/Calculators/resistor-color-chart.jpg?la=en-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062" y="1450574"/>
            <a:ext cx="5740816" cy="484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564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6795" y="1931779"/>
            <a:ext cx="8572500" cy="169431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OFF = 0 = 0 Volts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ON  = 1  = 5 Volts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Analog pins have 1024 levels between 0 Volts and 5 Volts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655" y="731531"/>
            <a:ext cx="8574733" cy="502766"/>
          </a:xfrm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Digital Logic Levels + Analog Pins</a:t>
            </a:r>
          </a:p>
        </p:txBody>
      </p:sp>
    </p:spTree>
    <p:extLst>
      <p:ext uri="{BB962C8B-B14F-4D97-AF65-F5344CB8AC3E}">
        <p14:creationId xmlns:p14="http://schemas.microsoft.com/office/powerpoint/2010/main" val="73677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655" y="731531"/>
            <a:ext cx="8574733" cy="502766"/>
          </a:xfrm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Arduino Code: setup() and loop() Functions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778" y="1234297"/>
            <a:ext cx="6394486" cy="480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14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23791" y="6506817"/>
            <a:ext cx="4268397" cy="420115"/>
          </a:xfrm>
        </p:spPr>
        <p:txBody>
          <a:bodyPr/>
          <a:lstStyle/>
          <a:p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www.arduino.cc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en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/Reference/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FunctionDeclaration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655" y="731531"/>
            <a:ext cx="8574733" cy="502766"/>
          </a:xfrm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Functions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212655" y="1360206"/>
            <a:ext cx="8574733" cy="1523494"/>
          </a:xfrm>
        </p:spPr>
        <p:txBody>
          <a:bodyPr/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Segmenting code into functions allows a programmer to create modular pieces of code that </a:t>
            </a:r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perform a defined task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and then </a:t>
            </a:r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return to the area of code from which the function was "called"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The typical case for creating a function is when one needs to perform the same action multiple times in a program.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71" y="3014317"/>
            <a:ext cx="52451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18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23791" y="6506817"/>
            <a:ext cx="4268397" cy="420115"/>
          </a:xfrm>
        </p:spPr>
        <p:txBody>
          <a:bodyPr/>
          <a:lstStyle/>
          <a:p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www.arduino.cc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en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/Reference/</a:t>
            </a: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FunctionDeclaration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655" y="731531"/>
            <a:ext cx="8574733" cy="502766"/>
          </a:xfrm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Functions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212655" y="1360206"/>
            <a:ext cx="8574733" cy="4663969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Standardizing code fragments into functions has several advantages:</a:t>
            </a:r>
          </a:p>
          <a:p>
            <a:endParaRPr lang="en-US" sz="1050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7F7F7F"/>
                </a:solidFill>
                <a:latin typeface="Calibri" charset="0"/>
                <a:ea typeface="Calibri" charset="0"/>
                <a:cs typeface="Calibri" charset="0"/>
              </a:rPr>
              <a:t>Functions help the programmer stay organized. Often this helps to conceptualize the program.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7F7F7F"/>
                </a:solidFill>
                <a:latin typeface="Calibri" charset="0"/>
                <a:ea typeface="Calibri" charset="0"/>
                <a:cs typeface="Calibri" charset="0"/>
              </a:rPr>
              <a:t>Functions codify one action in one place so that the function only has to be thought out and debugged once.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7F7F7F"/>
                </a:solidFill>
                <a:latin typeface="Calibri" charset="0"/>
                <a:ea typeface="Calibri" charset="0"/>
                <a:cs typeface="Calibri" charset="0"/>
              </a:rPr>
              <a:t>This also reduces chances for errors in modification, if the code needs to be changed.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7F7F7F"/>
                </a:solidFill>
                <a:latin typeface="Calibri" charset="0"/>
                <a:ea typeface="Calibri" charset="0"/>
                <a:cs typeface="Calibri" charset="0"/>
              </a:rPr>
              <a:t>Functions make the whole sketch smaller and more compact because sections of code are reused many times.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7F7F7F"/>
                </a:solidFill>
                <a:latin typeface="Calibri" charset="0"/>
                <a:ea typeface="Calibri" charset="0"/>
                <a:cs typeface="Calibri" charset="0"/>
              </a:rPr>
              <a:t>They make it easier to reuse code in other programs by making it more modular, and as a nice side effect, using functions also often makes the code more readable.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7F7F7F"/>
                </a:solidFill>
                <a:latin typeface="Calibri" charset="0"/>
                <a:ea typeface="Calibri" charset="0"/>
                <a:cs typeface="Calibri" charset="0"/>
              </a:rPr>
              <a:t>There are two required functions in an Arduino sketch, setup() and loop(). Other functions must be created outside the brackets of those two functions. As an example, we will create a simple function to multiply two numbers.</a:t>
            </a:r>
          </a:p>
          <a:p>
            <a:pPr marL="285750" indent="-285750">
              <a:buFontTx/>
              <a:buChar char="-"/>
            </a:pPr>
            <a:endParaRPr lang="en-US" sz="1800" dirty="0">
              <a:solidFill>
                <a:srgbClr val="7F7F7F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800" dirty="0">
                <a:solidFill>
                  <a:srgbClr val="7F7F7F"/>
                </a:solidFill>
                <a:latin typeface="Calibri" charset="0"/>
                <a:ea typeface="Calibri" charset="0"/>
                <a:cs typeface="Calibri" charset="0"/>
              </a:rPr>
              <a:t>Try this example located in a folder on your Desktop: </a:t>
            </a:r>
            <a:r>
              <a:rPr lang="en-US" sz="1800" b="1" dirty="0">
                <a:solidFill>
                  <a:srgbClr val="7F7F7F"/>
                </a:solidFill>
                <a:latin typeface="Calibri" charset="0"/>
                <a:ea typeface="Calibri" charset="0"/>
                <a:cs typeface="Calibri" charset="0"/>
              </a:rPr>
              <a:t>p02_SpaceshipInterfaceFunctions</a:t>
            </a:r>
          </a:p>
        </p:txBody>
      </p:sp>
    </p:spTree>
    <p:extLst>
      <p:ext uri="{BB962C8B-B14F-4D97-AF65-F5344CB8AC3E}">
        <p14:creationId xmlns:p14="http://schemas.microsoft.com/office/powerpoint/2010/main" val="1147025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6795" y="1931779"/>
            <a:ext cx="8572500" cy="240219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Microcontroller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A board with a chip that can be programmed to do many different things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Inputs (digital and analog) 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Read input from sensors like ultrasonic sensor and thermistor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Outputs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Drive Circuitry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655" y="731531"/>
            <a:ext cx="8574733" cy="502766"/>
          </a:xfrm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What is Arduino?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The heart (or the brain) of DIY projects</a:t>
            </a:r>
          </a:p>
        </p:txBody>
      </p:sp>
      <p:pic>
        <p:nvPicPr>
          <p:cNvPr id="1028" name="Picture 4" descr="https://blog.safaribooksonline.com/wp-content/uploads/2013/07/audio-input-jack-connec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19" y="4083848"/>
            <a:ext cx="5268011" cy="242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nataliab\AppData\Local\Microsoft\Windows\Temporary Internet Files\Content.IE5\IS5D2N0I\apple-laptop-comic--16257-large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90" y="4635475"/>
            <a:ext cx="2241225" cy="127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urved Connector 13"/>
          <p:cNvCxnSpPr/>
          <p:nvPr/>
        </p:nvCxnSpPr>
        <p:spPr>
          <a:xfrm flipV="1">
            <a:off x="2296631" y="4689434"/>
            <a:ext cx="1095154" cy="1073414"/>
          </a:xfrm>
          <a:prstGeom prst="curvedConnector3">
            <a:avLst/>
          </a:prstGeom>
          <a:ln w="38100">
            <a:gradFill flip="none" rotWithShape="1">
              <a:gsLst>
                <a:gs pos="0">
                  <a:srgbClr val="143C66"/>
                </a:gs>
                <a:gs pos="100000">
                  <a:srgbClr val="008080"/>
                </a:gs>
              </a:gsLst>
              <a:lin ang="0" scaled="1"/>
              <a:tileRect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391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655" y="731531"/>
            <a:ext cx="8574733" cy="502766"/>
          </a:xfrm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What is Arduino?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The heart (or the brain) of DIY projects</a:t>
            </a:r>
          </a:p>
        </p:txBody>
      </p:sp>
      <p:pic>
        <p:nvPicPr>
          <p:cNvPr id="7" name="Picture 6" descr="http://1rtdn21e2k8w27koup1eiasxspe.wpengine.netdna-cdn.com/wp-content/uploads/042014_1355_ArduinoGett1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2"/>
          <a:stretch/>
        </p:blipFill>
        <p:spPr bwMode="auto">
          <a:xfrm>
            <a:off x="1090154" y="2317896"/>
            <a:ext cx="6398462" cy="34641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3747967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2655" y="1432049"/>
            <a:ext cx="8572500" cy="420115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http://www.instructables.com/id/20-Unbelievable-Arduino-Projects/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I Build With Arduino?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56" y="2248026"/>
            <a:ext cx="8777754" cy="388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961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I Build With Arduino?</a:t>
            </a:r>
          </a:p>
        </p:txBody>
      </p:sp>
      <p:pic>
        <p:nvPicPr>
          <p:cNvPr id="5122" name="Picture 2" descr="http://www.dfrobot.com/image/data/KIT0052/DSC035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81" y="1584251"/>
            <a:ext cx="6645663" cy="493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296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 working with?</a:t>
            </a:r>
          </a:p>
        </p:txBody>
      </p:sp>
      <p:pic>
        <p:nvPicPr>
          <p:cNvPr id="6146" name="Picture 2" descr="http://www.adafruit.com/images/1200x900/1078-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51" y="1397948"/>
            <a:ext cx="6537253" cy="490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7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2655" y="1432049"/>
            <a:ext cx="8572500" cy="5516895"/>
          </a:xfrm>
        </p:spPr>
        <p:txBody>
          <a:bodyPr>
            <a:normAutofit/>
          </a:bodyPr>
          <a:lstStyle/>
          <a:p>
            <a:r>
              <a:rPr lang="en-US" b="1" dirty="0"/>
              <a:t>Spaceship Interface</a:t>
            </a:r>
          </a:p>
          <a:p>
            <a:r>
              <a:rPr lang="en-US" b="1" dirty="0"/>
              <a:t>Love-O-Meter</a:t>
            </a:r>
          </a:p>
          <a:p>
            <a:r>
              <a:rPr lang="en-US" dirty="0"/>
              <a:t>Color Mixing Lamp</a:t>
            </a:r>
          </a:p>
          <a:p>
            <a:r>
              <a:rPr lang="en-US" dirty="0"/>
              <a:t>Mood Cue</a:t>
            </a:r>
          </a:p>
          <a:p>
            <a:r>
              <a:rPr lang="en-US" dirty="0"/>
              <a:t>Light Theremin</a:t>
            </a:r>
          </a:p>
          <a:p>
            <a:r>
              <a:rPr lang="en-US" dirty="0"/>
              <a:t>Keyboard Instrument</a:t>
            </a:r>
          </a:p>
          <a:p>
            <a:r>
              <a:rPr lang="en-US" dirty="0"/>
              <a:t>Digital Hourglass</a:t>
            </a:r>
          </a:p>
          <a:p>
            <a:r>
              <a:rPr lang="en-US" dirty="0"/>
              <a:t>Motorized Pinwheel</a:t>
            </a:r>
          </a:p>
          <a:p>
            <a:r>
              <a:rPr lang="en-US" dirty="0"/>
              <a:t>Zoetrope</a:t>
            </a:r>
          </a:p>
          <a:p>
            <a:r>
              <a:rPr lang="en-US" dirty="0"/>
              <a:t>Crystal Ball</a:t>
            </a:r>
          </a:p>
          <a:p>
            <a:r>
              <a:rPr lang="en-US" dirty="0"/>
              <a:t>Knock Lock</a:t>
            </a:r>
          </a:p>
          <a:p>
            <a:r>
              <a:rPr lang="en-US" dirty="0"/>
              <a:t>Touchy-feely Lamp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I Build With Arduino?</a:t>
            </a:r>
          </a:p>
        </p:txBody>
      </p:sp>
      <p:pic>
        <p:nvPicPr>
          <p:cNvPr id="4102" name="Picture 6" descr="http://i.ytimg.com/vi/zFqaTXkOKqM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65" y="1342251"/>
            <a:ext cx="3106034" cy="552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77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2655" y="1378886"/>
            <a:ext cx="8572500" cy="844847"/>
          </a:xfrm>
        </p:spPr>
        <p:txBody>
          <a:bodyPr>
            <a:normAutofit/>
          </a:bodyPr>
          <a:lstStyle/>
          <a:p>
            <a:r>
              <a:rPr lang="en-US" dirty="0"/>
              <a:t>Groups</a:t>
            </a:r>
          </a:p>
          <a:p>
            <a:r>
              <a:rPr lang="en-US" dirty="0"/>
              <a:t>Teaching Assistants!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 working with?</a:t>
            </a:r>
          </a:p>
        </p:txBody>
      </p:sp>
    </p:spTree>
    <p:extLst>
      <p:ext uri="{BB962C8B-B14F-4D97-AF65-F5344CB8AC3E}">
        <p14:creationId xmlns:p14="http://schemas.microsoft.com/office/powerpoint/2010/main" val="4164420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655" y="731531"/>
            <a:ext cx="8574733" cy="502766"/>
          </a:xfrm>
        </p:spPr>
        <p:txBody>
          <a:bodyPr/>
          <a:lstStyle/>
          <a:p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NeoPixels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for Makers!</a:t>
            </a:r>
          </a:p>
        </p:txBody>
      </p:sp>
      <p:pic>
        <p:nvPicPr>
          <p:cNvPr id="1026" name="Picture 2" descr="Flora RGB Smart NeoPixel version 2 - Pack of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35" y="1577009"/>
            <a:ext cx="4714535" cy="353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ds_FloraNeoPixelV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426" y="1577009"/>
            <a:ext cx="2806010" cy="21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4915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</TotalTime>
  <Words>475</Words>
  <Application>Microsoft Office PowerPoint</Application>
  <PresentationFormat>On-screen Show (4:3)</PresentationFormat>
  <Paragraphs>69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Qualcomm Office Regular</vt:lpstr>
      <vt:lpstr>Trebuchet MS</vt:lpstr>
      <vt:lpstr>Tw Cen MT</vt:lpstr>
      <vt:lpstr>Circuit</vt:lpstr>
      <vt:lpstr>Office Theme</vt:lpstr>
      <vt:lpstr>Circuits and Code: FUN with Arduino!</vt:lpstr>
      <vt:lpstr>What is Arduino?</vt:lpstr>
      <vt:lpstr>What is Arduino?</vt:lpstr>
      <vt:lpstr>What Can I Build With Arduino?</vt:lpstr>
      <vt:lpstr>What Can I Build With Arduino?</vt:lpstr>
      <vt:lpstr>What are you working with?</vt:lpstr>
      <vt:lpstr>What Can I Build With Arduino?</vt:lpstr>
      <vt:lpstr>Who are you working with?</vt:lpstr>
      <vt:lpstr>NeoPixels for Makers!</vt:lpstr>
      <vt:lpstr>But what about Robots and IoT?</vt:lpstr>
      <vt:lpstr>Voltage, Current, Resistance</vt:lpstr>
      <vt:lpstr>Breadboard Pins</vt:lpstr>
      <vt:lpstr>Resistor Color Codes</vt:lpstr>
      <vt:lpstr>Digital Logic Levels + Analog Pins</vt:lpstr>
      <vt:lpstr>Arduino Code: setup() and loop() Functions</vt:lpstr>
      <vt:lpstr>Functions</vt:lpstr>
      <vt:lpstr>Functions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Circuits and Code: FUN with Arduino!</dc:title>
  <dc:creator>Baklitskaya, Natalia</dc:creator>
  <cp:lastModifiedBy>Baklitskaya, Natalia</cp:lastModifiedBy>
  <cp:revision>1</cp:revision>
  <dcterms:created xsi:type="dcterms:W3CDTF">2017-03-07T21:42:09Z</dcterms:created>
  <dcterms:modified xsi:type="dcterms:W3CDTF">2017-03-07T21:45:10Z</dcterms:modified>
</cp:coreProperties>
</file>